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80" r:id="rId3"/>
    <p:sldId id="281" r:id="rId4"/>
    <p:sldId id="278" r:id="rId5"/>
    <p:sldId id="279" r:id="rId6"/>
    <p:sldId id="257" r:id="rId7"/>
    <p:sldId id="258" r:id="rId8"/>
    <p:sldId id="282" r:id="rId9"/>
    <p:sldId id="263" r:id="rId10"/>
    <p:sldId id="266" r:id="rId11"/>
    <p:sldId id="272" r:id="rId12"/>
    <p:sldId id="268" r:id="rId13"/>
    <p:sldId id="277" r:id="rId14"/>
    <p:sldId id="264" r:id="rId15"/>
    <p:sldId id="267" r:id="rId16"/>
    <p:sldId id="259" r:id="rId17"/>
    <p:sldId id="283" r:id="rId18"/>
    <p:sldId id="284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9E9"/>
    <a:srgbClr val="68F3F0"/>
    <a:srgbClr val="94F6F4"/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0109-6B2C-4D9A-923B-392DFB9BF45A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256D-0F09-4E90-8CBC-19F39C28745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9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9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42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3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7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5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4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4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7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94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049B-9C58-4E9F-9BCA-DB306E7FF561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9778-E561-45A3-A40B-CBC6A74C4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13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uropa.eu/youreurope/business/funding-grants/access-to-finance/index_nl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ntracts_grants/grants_nl.htm" TargetMode="External"/><Relationship Id="rId2" Type="http://schemas.openxmlformats.org/officeDocument/2006/relationships/hyperlink" Target="http://ec.europa.eu/budget/funding/index_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uropa.eu/youreurope/business/funding-grants/access-to-finance/index_nl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europese-subsidies" TargetMode="External"/><Relationship Id="rId2" Type="http://schemas.openxmlformats.org/officeDocument/2006/relationships/hyperlink" Target="http://www.rvo.nl/subsidies-regeling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vng.nl/onderwerpenindex/europa/europese-subsidi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ng.nl/onderwerpenindex/europa/europese-subsidi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uropaomdehoe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662" y="2232160"/>
            <a:ext cx="9144000" cy="28945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>
                <a:solidFill>
                  <a:srgbClr val="00B0F0"/>
                </a:solidFill>
              </a:rPr>
              <a:t>SUBSIDIES UIT EUROPA</a:t>
            </a:r>
            <a:br>
              <a:rPr lang="nl-NL" b="1" dirty="0"/>
            </a:br>
            <a:r>
              <a:rPr lang="nl-NL" sz="4000" dirty="0"/>
              <a:t>Kansen voor gemeenten en provincies</a:t>
            </a:r>
            <a:br>
              <a:rPr lang="nl-NL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3662" y="4820575"/>
            <a:ext cx="9144000" cy="145713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b="1" dirty="0"/>
          </a:p>
          <a:p>
            <a:r>
              <a:rPr lang="nl-NL" dirty="0"/>
              <a:t>Congres ChristenUnie – 25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16190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PROCEDURE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232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Financiering loopt of rechtstreeks vanuit Europese Commissie, of via tussenpersoon in EU-land (bijv. Participatiemaatschappij Oost Nederland)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Elk jaar na 31 mei: publicatie ‘calls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proposal</a:t>
            </a:r>
            <a:r>
              <a:rPr lang="nl-NL" dirty="0"/>
              <a:t>’.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Na indiening: beoordeling voorstellen </a:t>
            </a:r>
            <a:r>
              <a:rPr lang="nl-NL" dirty="0" err="1"/>
              <a:t>obv</a:t>
            </a:r>
            <a:r>
              <a:rPr lang="nl-NL" dirty="0"/>
              <a:t>. criteria; alle voorstellen krijgen individueel reactie.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5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WAAR BEGINNEN? (I)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Website Europese Commissie - overzicht lopende fondsen per land: </a:t>
            </a: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http://europa.eu/youreurope/business/funding-grants/access-to-finance/index_nl.htm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Belangrijke thema’s: werkgelegenheid, digitalisering, verduurzaming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2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WAAR BEGINNEN? (II)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samenwerking met partner in ander EU-land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Breng eigen financiering mee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Netwerk! (Europese Commissie, Permanente Vertegenwoordiging, Ministerie in Nederland, Europees Parlement)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VOORBEELD – ENERGY CHECKUP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Meegefinancierd door het Intelligent Energy Europe Programma (onderdeel van Horizon 2020).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" t="20302"/>
          <a:stretch/>
        </p:blipFill>
        <p:spPr>
          <a:xfrm>
            <a:off x="738231" y="1887522"/>
            <a:ext cx="10757308" cy="25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BELANGRIJKE WEBSITES (I)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Europese Commissie - subsidiegids voor beginners </a:t>
            </a:r>
            <a:r>
              <a:rPr lang="nl-NL" dirty="0">
                <a:hlinkClick r:id="rId2"/>
              </a:rPr>
              <a:t>http://ec.europa.eu/budget/funding/index_nl</a:t>
            </a:r>
            <a:r>
              <a:rPr lang="nl-NL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Europese Commissie - fondsen per sector 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>
                <a:hlinkClick r:id="rId3"/>
              </a:rPr>
              <a:t>http://ec.europa.eu/contracts_grants/grants_nl.htm</a:t>
            </a:r>
            <a:r>
              <a:rPr lang="nl-NL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Europese Commissie - beschikbare fondsen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>
                <a:hlinkClick r:id="rId4"/>
              </a:rPr>
              <a:t>http://europa.eu/youreurope/business/funding-grants/access-to-finance/index_nl.htm</a:t>
            </a:r>
            <a:r>
              <a:rPr lang="nl-NL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6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BELANGRIJKE WEBSITES (II)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RVO - Rijksdienst voor Ondernemend Nederland </a:t>
            </a:r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http://www.rvo.nl/subsidies-regelingen</a:t>
            </a:r>
            <a:r>
              <a:rPr lang="nl-NL" sz="2400" dirty="0"/>
              <a:t> 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Rijksoverheid Nederland</a:t>
            </a:r>
            <a:r>
              <a:rPr lang="nl-NL" sz="2400" b="1" dirty="0"/>
              <a:t> </a:t>
            </a:r>
          </a:p>
          <a:p>
            <a:pPr marL="0" indent="0">
              <a:buNone/>
            </a:pPr>
            <a:r>
              <a:rPr lang="nl-NL" sz="2400" dirty="0">
                <a:hlinkClick r:id="rId3"/>
              </a:rPr>
              <a:t>https://www.rijksoverheid.nl/onderwerpen/europese-subsidies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Vereniging Nederlandse Gemeenten</a:t>
            </a:r>
          </a:p>
          <a:p>
            <a:pPr marL="0" indent="0">
              <a:buNone/>
            </a:pPr>
            <a:r>
              <a:rPr lang="nl-NL" sz="2400" dirty="0">
                <a:hlinkClick r:id="rId4"/>
              </a:rPr>
              <a:t>https://vng.nl/onderwerpenindex/europa/europese-subsidies</a:t>
            </a:r>
            <a:r>
              <a:rPr lang="nl-NL" sz="2400" dirty="0"/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6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BELANGRIJKE CONTACTEN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Nederlandse Permanente Vertegenwoordiging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Nederlands Provinciehuis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VNO-NCW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Vakministerie</a:t>
            </a:r>
            <a:r>
              <a:rPr lang="nl-NL" dirty="0"/>
              <a:t> in Nederland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Uw eigen Europarlementariër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9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49FCF-314F-4480-9889-E14B01288CC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TIP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5A558-243E-4089-AE43-A10BBAFE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Europese subsidiewijzer van de VNG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>
                <a:hlinkClick r:id="rId2"/>
              </a:rPr>
              <a:t>https://vng.nl/onderwerpenindex/europa/europese-subsidies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E003BC-1C61-48B3-B55E-CBFDF0C6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8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3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2382F707-D01C-4E72-B113-739213E20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8" r="3" b="3"/>
          <a:stretch/>
        </p:blipFill>
        <p:spPr>
          <a:xfrm>
            <a:off x="5651771" y="80430"/>
            <a:ext cx="6468894" cy="6647477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24666C-EC24-4541-BAFC-FE47E11E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15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 / OPMERKINGEN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N.B. Deze presentatie is vanaf volgende week terug te vinden op het intranet van de ChristenUnie.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5027FD41-465E-4502-87F4-7D4D3EEA6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7ED5B22-4D25-4C5C-8891-4D532804C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ALGEMENE FONDSEN (I)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Regio’s		</a:t>
            </a:r>
            <a:r>
              <a:rPr lang="nl-NL" b="1" dirty="0"/>
              <a:t>Europees Fonds Regionale Ontwikkeling (EFRO)</a:t>
            </a:r>
          </a:p>
          <a:p>
            <a:pPr marL="0" indent="0">
              <a:buNone/>
            </a:pPr>
            <a:r>
              <a:rPr lang="nl-NL" i="1" dirty="0"/>
              <a:t>			</a:t>
            </a:r>
            <a:r>
              <a:rPr lang="nl-NL" dirty="0"/>
              <a:t>NL: 507 miljoen (2014-2020) 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Sociaal beleid	</a:t>
            </a:r>
            <a:r>
              <a:rPr lang="nl-NL" b="1" dirty="0"/>
              <a:t>Europees Sociaal Fonds (ESF)</a:t>
            </a:r>
          </a:p>
          <a:p>
            <a:pPr marL="0" indent="0">
              <a:buNone/>
            </a:pPr>
            <a:r>
              <a:rPr lang="nl-NL" i="1" dirty="0"/>
              <a:t>			</a:t>
            </a:r>
            <a:r>
              <a:rPr lang="nl-NL" dirty="0"/>
              <a:t>NL: 507 miljoen (2014-2020)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Territoriale		</a:t>
            </a:r>
            <a:r>
              <a:rPr lang="nl-NL" b="1" dirty="0"/>
              <a:t>Europese Territoriale Samenwerking (INTERREG)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Samenwerking	</a:t>
            </a:r>
            <a:r>
              <a:rPr lang="nl-NL" dirty="0"/>
              <a:t>EU: 8,9 miljard (2014-2020)</a:t>
            </a: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476808-870D-447E-9C4E-520541FB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76D8E-0AA5-4F98-820E-6FD2E867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ALGEMENE FONDSEN (II)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6A9AFF-1510-466B-A448-D881DD15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Landbouw &amp;		</a:t>
            </a:r>
            <a:r>
              <a:rPr lang="nl-NL" b="1" dirty="0"/>
              <a:t>EU Landbouwfonds voor Plattelandsontwikkeling </a:t>
            </a:r>
            <a:r>
              <a:rPr lang="nl-NL" i="1" dirty="0"/>
              <a:t>Platteland		</a:t>
            </a:r>
            <a:r>
              <a:rPr lang="nl-NL" dirty="0"/>
              <a:t>EU: 252 miljard euro (2014 – 2020); NL: 4,5 miljard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Maritiem &amp;		</a:t>
            </a:r>
            <a:r>
              <a:rPr lang="nl-NL" b="1" dirty="0"/>
              <a:t>Europees Fonds voor Maritieme Zaken en Visserij </a:t>
            </a:r>
            <a:r>
              <a:rPr lang="nl-NL" i="1" dirty="0" err="1"/>
              <a:t>Visserij</a:t>
            </a:r>
            <a:r>
              <a:rPr lang="nl-NL" i="1" dirty="0"/>
              <a:t>		</a:t>
            </a:r>
            <a:r>
              <a:rPr lang="nl-NL" dirty="0"/>
              <a:t>EU: 6,5 miljard euro (2014 – 2020); NL: 101 miljoen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 </a:t>
            </a:r>
          </a:p>
          <a:p>
            <a:pPr marL="0" indent="0">
              <a:buNone/>
            </a:pPr>
            <a:r>
              <a:rPr lang="nl-NL" i="1" dirty="0"/>
              <a:t>	</a:t>
            </a:r>
          </a:p>
          <a:p>
            <a:pPr lvl="6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FC56F0-AD6D-45ED-8892-9DE5D83E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4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THEMATISCHE FONDSEN (I)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Onderzoek &amp;	</a:t>
            </a:r>
            <a:r>
              <a:rPr lang="nl-NL" b="1" dirty="0"/>
              <a:t>Horizon 2020 </a:t>
            </a:r>
            <a:r>
              <a:rPr lang="nl-NL" dirty="0"/>
              <a:t>(incl. aparte pot MKB)</a:t>
            </a:r>
            <a:endParaRPr lang="nl-NL" b="1" dirty="0"/>
          </a:p>
          <a:p>
            <a:pPr marL="0" indent="0">
              <a:buNone/>
            </a:pPr>
            <a:r>
              <a:rPr lang="nl-NL" i="1" dirty="0"/>
              <a:t>Innovatie		</a:t>
            </a:r>
            <a:r>
              <a:rPr lang="nl-NL" dirty="0"/>
              <a:t>EU: 70 miljard (2014-2020)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Cultuur		</a:t>
            </a:r>
            <a:r>
              <a:rPr lang="nl-NL" b="1" dirty="0"/>
              <a:t>Creative Europe</a:t>
            </a:r>
            <a:endParaRPr lang="nl-NL" i="1" dirty="0"/>
          </a:p>
          <a:p>
            <a:pPr marL="0" indent="0">
              <a:buNone/>
            </a:pPr>
            <a:r>
              <a:rPr lang="nl-NL" b="1" i="1" dirty="0"/>
              <a:t>			</a:t>
            </a:r>
            <a:r>
              <a:rPr lang="nl-NL" dirty="0"/>
              <a:t>EU: 1,46 miljard (2014-2020)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5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THEMATISCHE FONDSEN (II)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Transport &amp;		</a:t>
            </a:r>
            <a:r>
              <a:rPr lang="nl-NL" b="1" dirty="0" err="1"/>
              <a:t>Connecting</a:t>
            </a:r>
            <a:r>
              <a:rPr lang="nl-NL" b="1" dirty="0"/>
              <a:t> Europe Facility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telecommunicatie </a:t>
            </a:r>
            <a:r>
              <a:rPr lang="nl-NL" b="1" i="1" dirty="0"/>
              <a:t>	</a:t>
            </a:r>
            <a:r>
              <a:rPr lang="nl-NL" dirty="0"/>
              <a:t>EU: 29,3 miljard euro (2014 – 2020)</a:t>
            </a: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Energieverbetering	</a:t>
            </a:r>
            <a:r>
              <a:rPr lang="nl-NL" b="1" dirty="0"/>
              <a:t>LIFE</a:t>
            </a:r>
            <a:endParaRPr lang="nl-NL" i="1" dirty="0"/>
          </a:p>
          <a:p>
            <a:pPr marL="0" indent="0">
              <a:buNone/>
            </a:pPr>
            <a:r>
              <a:rPr lang="nl-NL" i="1" dirty="0"/>
              <a:t>&amp; duurzaamheid</a:t>
            </a:r>
            <a:r>
              <a:rPr lang="nl-NL" b="1" i="1" dirty="0"/>
              <a:t>	</a:t>
            </a:r>
            <a:r>
              <a:rPr lang="nl-NL" dirty="0"/>
              <a:t>EU: 3,5 miljard (2014-2020)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N.B. Er zijn er nog veel meer.</a:t>
            </a:r>
            <a:r>
              <a:rPr lang="nl-NL" i="1" dirty="0"/>
              <a:t>			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89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76D8E-0AA5-4F98-820E-6FD2E867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6A9AFF-1510-466B-A448-D881DD15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i="1" dirty="0">
              <a:hlinkClick r:id="rId2"/>
            </a:endParaRPr>
          </a:p>
          <a:p>
            <a:pPr marL="0" indent="0">
              <a:buNone/>
            </a:pPr>
            <a:endParaRPr lang="nl-NL" i="1" dirty="0">
              <a:hlinkClick r:id="rId2"/>
            </a:endParaRPr>
          </a:p>
          <a:p>
            <a:pPr marL="0" indent="0">
              <a:buNone/>
            </a:pPr>
            <a:endParaRPr lang="nl-NL" i="1" dirty="0">
              <a:hlinkClick r:id="rId2"/>
            </a:endParaRPr>
          </a:p>
          <a:p>
            <a:pPr marL="0" indent="0">
              <a:buNone/>
            </a:pPr>
            <a:endParaRPr lang="nl-NL" i="1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www.europaomdehoek.nl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A44576-34C0-4313-A60B-D6B89F9C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08" y="1820411"/>
            <a:ext cx="6874855" cy="49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nl-NL" dirty="0"/>
              <a:t>VOORWAARDEN 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Financiering is altijd </a:t>
            </a:r>
            <a:r>
              <a:rPr lang="nl-NL" b="1" dirty="0"/>
              <a:t>cofinanciering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Financiering hooguit voor </a:t>
            </a:r>
            <a:r>
              <a:rPr lang="nl-NL" b="1" dirty="0"/>
              <a:t>break-even</a:t>
            </a:r>
            <a:r>
              <a:rPr lang="nl-NL" dirty="0"/>
              <a:t> draaien; winst kan geen doel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Financiering kan </a:t>
            </a:r>
            <a:r>
              <a:rPr lang="nl-NL" b="1" dirty="0"/>
              <a:t>niet achteraf </a:t>
            </a:r>
            <a:r>
              <a:rPr lang="nl-NL" dirty="0"/>
              <a:t>toegekend worden.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kan maar </a:t>
            </a:r>
            <a:r>
              <a:rPr lang="nl-NL" b="1" dirty="0"/>
              <a:t>één maal </a:t>
            </a:r>
            <a:r>
              <a:rPr lang="nl-NL" dirty="0"/>
              <a:t>subsidie worden toegekend.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49" y="6000383"/>
            <a:ext cx="4124591" cy="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604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348</Words>
  <Application>Microsoft Office PowerPoint</Application>
  <PresentationFormat>Breedbeeld</PresentationFormat>
  <Paragraphs>125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   SUBSIDIES UIT EUROPA Kansen voor gemeenten en provincies </vt:lpstr>
      <vt:lpstr>PowerPoint-presentatie</vt:lpstr>
      <vt:lpstr>PowerPoint-presentatie</vt:lpstr>
      <vt:lpstr>ALGEMENE FONDSEN (I)</vt:lpstr>
      <vt:lpstr>ALGEMENE FONDSEN (II)</vt:lpstr>
      <vt:lpstr>THEMATISCHE FONDSEN (I)</vt:lpstr>
      <vt:lpstr>THEMATISCHE FONDSEN (II)</vt:lpstr>
      <vt:lpstr>VOORBEELDEN</vt:lpstr>
      <vt:lpstr>VOORWAARDEN FINANCIERING</vt:lpstr>
      <vt:lpstr>PROCEDURE</vt:lpstr>
      <vt:lpstr>WAAR BEGINNEN? (I)</vt:lpstr>
      <vt:lpstr>WAAR BEGINNEN? (II)</vt:lpstr>
      <vt:lpstr>VOORBEELD – ENERGY CHECKUP</vt:lpstr>
      <vt:lpstr>BELANGRIJKE WEBSITES (I)</vt:lpstr>
      <vt:lpstr>BELANGRIJKE WEBSITES (II)</vt:lpstr>
      <vt:lpstr>BELANGRIJKE CONTACTEN</vt:lpstr>
      <vt:lpstr>TIP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ZAKEN DOEN IN EUROPA</dc:title>
  <dc:creator>Lambert</dc:creator>
  <cp:lastModifiedBy>Lambert</cp:lastModifiedBy>
  <cp:revision>43</cp:revision>
  <cp:lastPrinted>2016-05-26T13:34:52Z</cp:lastPrinted>
  <dcterms:created xsi:type="dcterms:W3CDTF">2016-05-25T09:06:46Z</dcterms:created>
  <dcterms:modified xsi:type="dcterms:W3CDTF">2017-11-24T11:54:31Z</dcterms:modified>
</cp:coreProperties>
</file>